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6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266" r:id="rId14"/>
    <p:sldId id="352" r:id="rId15"/>
    <p:sldId id="353" r:id="rId16"/>
    <p:sldId id="267" r:id="rId17"/>
    <p:sldId id="354" r:id="rId18"/>
    <p:sldId id="259" r:id="rId19"/>
    <p:sldId id="277" r:id="rId20"/>
    <p:sldId id="355" r:id="rId21"/>
    <p:sldId id="356" r:id="rId22"/>
    <p:sldId id="278" r:id="rId23"/>
    <p:sldId id="279" r:id="rId24"/>
    <p:sldId id="357" r:id="rId25"/>
    <p:sldId id="280" r:id="rId26"/>
    <p:sldId id="358" r:id="rId27"/>
    <p:sldId id="340" r:id="rId28"/>
    <p:sldId id="341" r:id="rId29"/>
    <p:sldId id="360" r:id="rId30"/>
    <p:sldId id="362" r:id="rId31"/>
    <p:sldId id="359" r:id="rId32"/>
    <p:sldId id="363" r:id="rId33"/>
    <p:sldId id="364" r:id="rId34"/>
    <p:sldId id="365" r:id="rId35"/>
    <p:sldId id="342" r:id="rId36"/>
    <p:sldId id="366" r:id="rId37"/>
    <p:sldId id="367" r:id="rId38"/>
    <p:sldId id="260" r:id="rId39"/>
    <p:sldId id="274" r:id="rId40"/>
    <p:sldId id="368" r:id="rId41"/>
    <p:sldId id="275" r:id="rId42"/>
    <p:sldId id="276" r:id="rId43"/>
    <p:sldId id="369" r:id="rId44"/>
    <p:sldId id="272" r:id="rId45"/>
    <p:sldId id="282" r:id="rId46"/>
    <p:sldId id="273" r:id="rId47"/>
    <p:sldId id="283" r:id="rId48"/>
    <p:sldId id="284" r:id="rId49"/>
    <p:sldId id="285" r:id="rId50"/>
    <p:sldId id="286" r:id="rId51"/>
    <p:sldId id="287" r:id="rId52"/>
    <p:sldId id="370" r:id="rId53"/>
    <p:sldId id="288" r:id="rId54"/>
    <p:sldId id="371" r:id="rId55"/>
    <p:sldId id="372" r:id="rId56"/>
    <p:sldId id="313" r:id="rId57"/>
    <p:sldId id="374" r:id="rId58"/>
    <p:sldId id="375" r:id="rId59"/>
    <p:sldId id="376" r:id="rId60"/>
    <p:sldId id="314" r:id="rId61"/>
    <p:sldId id="262" r:id="rId62"/>
    <p:sldId id="289" r:id="rId63"/>
    <p:sldId id="377" r:id="rId64"/>
    <p:sldId id="378" r:id="rId65"/>
    <p:sldId id="295" r:id="rId66"/>
    <p:sldId id="298" r:id="rId67"/>
    <p:sldId id="379" r:id="rId68"/>
    <p:sldId id="293" r:id="rId69"/>
    <p:sldId id="292" r:id="rId70"/>
    <p:sldId id="380" r:id="rId71"/>
    <p:sldId id="381" r:id="rId72"/>
    <p:sldId id="294" r:id="rId73"/>
    <p:sldId id="386" r:id="rId74"/>
    <p:sldId id="387" r:id="rId75"/>
    <p:sldId id="388" r:id="rId76"/>
    <p:sldId id="389" r:id="rId77"/>
    <p:sldId id="390" r:id="rId78"/>
    <p:sldId id="391" r:id="rId79"/>
    <p:sldId id="263" r:id="rId80"/>
    <p:sldId id="382" r:id="rId81"/>
    <p:sldId id="290" r:id="rId82"/>
    <p:sldId id="291" r:id="rId83"/>
    <p:sldId id="299" r:id="rId84"/>
    <p:sldId id="384" r:id="rId85"/>
    <p:sldId id="383" r:id="rId86"/>
    <p:sldId id="300" r:id="rId87"/>
    <p:sldId id="385" r:id="rId88"/>
    <p:sldId id="301" r:id="rId89"/>
    <p:sldId id="302" r:id="rId90"/>
    <p:sldId id="303" r:id="rId91"/>
    <p:sldId id="304" r:id="rId92"/>
    <p:sldId id="305" r:id="rId93"/>
    <p:sldId id="306" r:id="rId94"/>
    <p:sldId id="392" r:id="rId95"/>
    <p:sldId id="393" r:id="rId96"/>
    <p:sldId id="394" r:id="rId97"/>
    <p:sldId id="395" r:id="rId98"/>
    <p:sldId id="308" r:id="rId99"/>
    <p:sldId id="396" r:id="rId100"/>
    <p:sldId id="310" r:id="rId101"/>
    <p:sldId id="311" r:id="rId102"/>
    <p:sldId id="397" r:id="rId103"/>
    <p:sldId id="398" r:id="rId104"/>
    <p:sldId id="312" r:id="rId105"/>
    <p:sldId id="399" r:id="rId106"/>
    <p:sldId id="315" r:id="rId107"/>
    <p:sldId id="400" r:id="rId108"/>
    <p:sldId id="316" r:id="rId109"/>
    <p:sldId id="402" r:id="rId110"/>
    <p:sldId id="401" r:id="rId111"/>
    <p:sldId id="403" r:id="rId112"/>
    <p:sldId id="317" r:id="rId113"/>
    <p:sldId id="404" r:id="rId114"/>
    <p:sldId id="406" r:id="rId115"/>
    <p:sldId id="405" r:id="rId116"/>
    <p:sldId id="407" r:id="rId117"/>
    <p:sldId id="408" r:id="rId118"/>
    <p:sldId id="281" r:id="rId119"/>
    <p:sldId id="318" r:id="rId120"/>
    <p:sldId id="319" r:id="rId121"/>
    <p:sldId id="320" r:id="rId122"/>
    <p:sldId id="321" r:id="rId123"/>
    <p:sldId id="322" r:id="rId124"/>
    <p:sldId id="323" r:id="rId125"/>
    <p:sldId id="324" r:id="rId126"/>
    <p:sldId id="325" r:id="rId127"/>
    <p:sldId id="326" r:id="rId128"/>
    <p:sldId id="327" r:id="rId129"/>
    <p:sldId id="331" r:id="rId130"/>
    <p:sldId id="328" r:id="rId131"/>
    <p:sldId id="329" r:id="rId132"/>
    <p:sldId id="330" r:id="rId133"/>
    <p:sldId id="332" r:id="rId134"/>
    <p:sldId id="333" r:id="rId135"/>
    <p:sldId id="339" r:id="rId136"/>
    <p:sldId id="334" r:id="rId137"/>
    <p:sldId id="335" r:id="rId138"/>
    <p:sldId id="336" r:id="rId139"/>
    <p:sldId id="337" r:id="rId140"/>
    <p:sldId id="338" r:id="rId141"/>
    <p:sldId id="261" r:id="rId142"/>
    <p:sldId id="343" r:id="rId143"/>
    <p:sldId id="344" r:id="rId144"/>
    <p:sldId id="345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/>
    <p:restoredTop sz="94721"/>
  </p:normalViewPr>
  <p:slideViewPr>
    <p:cSldViewPr snapToGrid="0" snapToObjects="1">
      <p:cViewPr varScale="1">
        <p:scale>
          <a:sx n="93" d="100"/>
          <a:sy n="93" d="100"/>
        </p:scale>
        <p:origin x="248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03T23:47:28.902" v="3978" actId="20577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6:59.591" v="633" actId="14100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6:59.591" v="633" actId="14100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modSp mod ord modClrScheme chgLayout">
        <pc:chgData name="William Letsou" userId="43478b1b-5e3e-4266-af1d-df0b272e1ab8" providerId="ADAL" clId="{A922D5E6-13D9-C346-85B7-6D5023167F24}" dt="2024-04-01T22:21:24.338" v="1931" actId="207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845615781" sldId="273"/>
            <ac:spMk id="7" creationId="{E64F4FD8-A5BA-164F-B585-CB8DB1E9209C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7:58.025" v="1748" actId="403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6" creationId="{66C97AB2-4C87-B244-914F-4AF66B452A45}"/>
          </ac:spMkLst>
        </pc:spChg>
        <pc:spChg chg="mod">
          <ac:chgData name="William Letsou" userId="43478b1b-5e3e-4266-af1d-df0b272e1ab8" providerId="ADAL" clId="{A922D5E6-13D9-C346-85B7-6D5023167F24}" dt="2024-03-21T18:47:58.025" v="1748" actId="403"/>
          <ac:spMkLst>
            <pc:docMk/>
            <pc:sldMk cId="1405557956" sldId="283"/>
            <ac:spMk id="9" creationId="{B788F9AB-AB0F-C741-9371-51C1A065CAEB}"/>
          </ac:spMkLst>
        </pc:spChg>
        <pc:graphicFrameChg chg="mod ord">
          <ac:chgData name="William Letsou" userId="43478b1b-5e3e-4266-af1d-df0b272e1ab8" providerId="ADAL" clId="{A922D5E6-13D9-C346-85B7-6D5023167F24}" dt="2024-03-21T17:34:58.389" v="513" actId="700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9:11.477" v="1753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3-21T18:49:11.477" v="175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0:02.907" v="1762" actId="14100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2:03.175" v="1935" actId="16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3-21T18:54:58.144" v="1838" actId="1076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3-21T18:53:16.753" v="1800" actId="1076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46.595" v="2161" actId="14100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03T22:02:46.595" v="2161" actId="14100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1T22:23:22.833" v="1947" actId="2085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22.833" v="1947" actId="2085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3-21T18:57:09.669" v="1859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3-21T18:57:06.029" v="1858" actId="1076"/>
          <ac:spMkLst>
            <pc:docMk/>
            <pc:sldMk cId="947063183" sldId="313"/>
            <ac:spMk id="11" creationId="{B23A6844-E632-0E42-B549-A7DDC443885A}"/>
          </ac:spMkLst>
        </pc:spChg>
        <pc:picChg chg="mod ord">
          <ac:chgData name="William Letsou" userId="43478b1b-5e3e-4266-af1d-df0b272e1ab8" providerId="ADAL" clId="{A922D5E6-13D9-C346-85B7-6D5023167F24}" dt="2024-03-21T18:56:41.223" v="1851" actId="1076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4:15.789" v="1961" actId="167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3-21T19:11:02.126" v="1917" actId="1076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379373490" sldId="33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3-21T17:48:11.336" v="636" actId="20577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3-21T17:48:11.336" v="636" actId="20577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8:19:45.933" v="1206" actId="21"/>
        <pc:sldMkLst>
          <pc:docMk/>
          <pc:sldMk cId="2585314282" sldId="360"/>
        </pc:sldMkLst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20:12.920" v="1217" actId="478"/>
        <pc:sldMkLst>
          <pc:docMk/>
          <pc:sldMk cId="3574932378" sldId="362"/>
        </pc:sldMkLst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2:26.127" v="1938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1T22:22:46.800" v="1942" actId="14100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modSp add mod">
        <pc:chgData name="William Letsou" userId="43478b1b-5e3e-4266-af1d-df0b272e1ab8" providerId="ADAL" clId="{A922D5E6-13D9-C346-85B7-6D5023167F24}" dt="2024-04-01T22:23:30.862" v="1949" actId="167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3-21T18:57:35.320" v="1861"/>
          <ac:spMkLst>
            <pc:docMk/>
            <pc:sldMk cId="3755789617" sldId="37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0.862" v="1949" actId="167"/>
          <ac:spMkLst>
            <pc:docMk/>
            <pc:sldMk cId="3755789617" sldId="374"/>
            <ac:spMk id="4" creationId="{543B3E12-FD2F-0B42-BCD9-57EE220D673B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3:36.391" v="1951" actId="167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8:02.340" v="2727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03T22:28:02.340" v="2727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2:34:10.442" v="2808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03T22:30:29.466" v="2770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03T22:33:29.425" v="2801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03T22:33:45.226" v="280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03T22:33:07.014" v="2798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03T22:34:56.115" v="2811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Is a genetic variant associated with disease?</a:t>
            </a:r>
          </a:p>
          <a:p>
            <a:r>
              <a:rPr lang="en-US" dirty="0"/>
              <a:t>Is a genetic variant enriched in people with disease compared to people without?</a:t>
            </a:r>
          </a:p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81468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838200" y="1870075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like linear regression is we transform the OR into the log(OR)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0452"/>
            <a:ext cx="5181600" cy="31816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0694" y="1825625"/>
            <a:ext cx="378310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symmetric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4054840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asymmetric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3B32-5133-AF48-80EF-03A02ACB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E4BD-ADDC-2E40-9C4D-D74EA788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genotype data are stored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324DD-6F63-7C4B-A8CC-9A9BA11A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5516B-1B6A-F24D-A86F-5BB91613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0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D0E3-C097-BE4E-B592-32C8A2FC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06D0-BA42-D943-B459-181E475A7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PLINK file containing the locations and names of SNPs</a:t>
            </a:r>
          </a:p>
        </p:txBody>
      </p:sp>
      <p:pic>
        <p:nvPicPr>
          <p:cNvPr id="5122" name="Picture 2" descr="Derrek Paul Hibar derrek.hibar@ini.usc.edu">
            <a:extLst>
              <a:ext uri="{FF2B5EF4-FFF2-40B4-BE49-F238E27FC236}">
                <a16:creationId xmlns:a16="http://schemas.microsoft.com/office/drawing/2014/main" id="{756CEE3A-3CBA-D142-B8E9-76813AFFBB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68" y="3047342"/>
            <a:ext cx="3577017" cy="214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2A9D-D5B4-5B4C-AAD0-6DB7A11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0E4E-B933-5848-BCA9-AF0AD74C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66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867B-5EFD-E44C-AC14-3F7C338A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9C76-CCBB-F847-BC1C-EE437023E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97883" cy="4351338"/>
          </a:xfrm>
        </p:spPr>
        <p:txBody>
          <a:bodyPr/>
          <a:lstStyle/>
          <a:p>
            <a:r>
              <a:rPr lang="en-US" dirty="0"/>
              <a:t>PLINK file containing genotypes and phenotypes of individuals in different families</a:t>
            </a:r>
          </a:p>
        </p:txBody>
      </p:sp>
      <p:pic>
        <p:nvPicPr>
          <p:cNvPr id="6146" name="Picture 2" descr="Example of a PED file. Headers indicating the content of each column... |  Download Scientific Diagram">
            <a:extLst>
              <a:ext uri="{FF2B5EF4-FFF2-40B4-BE49-F238E27FC236}">
                <a16:creationId xmlns:a16="http://schemas.microsoft.com/office/drawing/2014/main" id="{29A60E9C-B084-E341-BC6A-F6F4903ED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3" y="3043996"/>
            <a:ext cx="7361794" cy="27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731C1-7254-E54A-8343-2BBC30D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DD43-8654-CF48-B296-A9F796A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555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FA54-C7A1-004A-BA89-3B069590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FC8C-4DDE-DD47-9F16-A8FC74A0C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1450010"/>
          </a:xfrm>
        </p:spPr>
        <p:txBody>
          <a:bodyPr/>
          <a:lstStyle/>
          <a:p>
            <a:r>
              <a:rPr lang="en-US" dirty="0"/>
              <a:t>Genomic data structure used for conducting GWAS in 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F18779-CDEC-A241-AD06-C5AA2FBBB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3535" y="2690591"/>
            <a:ext cx="7544929" cy="308656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217D-37BD-3240-AF51-8CE6AC8E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E0DD-CC8D-6945-BE8D-0300F36B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0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0776183"/>
              </p:ext>
            </p:extLst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99" y="3429000"/>
            <a:ext cx="6046002" cy="26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33802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3B3E12-FD2F-0B42-BCD9-57EE220D673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316182" cy="99059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3153</TotalTime>
  <Words>4824</Words>
  <Application>Microsoft Macintosh PowerPoint</Application>
  <PresentationFormat>Widescreen</PresentationFormat>
  <Paragraphs>825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9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Principal components analysis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  <vt:lpstr>Common data formats</vt:lpstr>
      <vt:lpstr>MAP</vt:lpstr>
      <vt:lpstr>PED</vt:lpstr>
      <vt:lpstr>GDS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dcterms:created xsi:type="dcterms:W3CDTF">2023-03-11T20:39:44Z</dcterms:created>
  <dcterms:modified xsi:type="dcterms:W3CDTF">2024-04-03T23:47:44Z</dcterms:modified>
</cp:coreProperties>
</file>